
<file path=[Content_Types].xml><?xml version="1.0" encoding="utf-8"?>
<Types xmlns="http://schemas.openxmlformats.org/package/2006/content-types">
  <Default Extension="fntdata" ContentType="application/x-fontdata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8" r:id="rId1"/>
  </p:sldMasterIdLst>
  <p:sldIdLst>
    <p:sldId id="370" r:id="rId2"/>
    <p:sldId id="256" r:id="rId3"/>
    <p:sldId id="257" r:id="rId4"/>
    <p:sldId id="258" r:id="rId5"/>
    <p:sldId id="260" r:id="rId6"/>
    <p:sldId id="336" r:id="rId7"/>
    <p:sldId id="262" r:id="rId8"/>
    <p:sldId id="263" r:id="rId9"/>
    <p:sldId id="264" r:id="rId10"/>
    <p:sldId id="337" r:id="rId11"/>
    <p:sldId id="266" r:id="rId12"/>
    <p:sldId id="267" r:id="rId13"/>
    <p:sldId id="338" r:id="rId14"/>
    <p:sldId id="269" r:id="rId15"/>
    <p:sldId id="270" r:id="rId16"/>
    <p:sldId id="339" r:id="rId17"/>
    <p:sldId id="272" r:id="rId18"/>
    <p:sldId id="273" r:id="rId19"/>
    <p:sldId id="340" r:id="rId20"/>
    <p:sldId id="275" r:id="rId21"/>
    <p:sldId id="341" r:id="rId22"/>
    <p:sldId id="277" r:id="rId23"/>
    <p:sldId id="278" r:id="rId24"/>
    <p:sldId id="342" r:id="rId25"/>
    <p:sldId id="280" r:id="rId26"/>
    <p:sldId id="368" r:id="rId27"/>
    <p:sldId id="369" r:id="rId28"/>
    <p:sldId id="343" r:id="rId29"/>
    <p:sldId id="285" r:id="rId30"/>
    <p:sldId id="344" r:id="rId31"/>
    <p:sldId id="287" r:id="rId32"/>
    <p:sldId id="345" r:id="rId33"/>
    <p:sldId id="289" r:id="rId34"/>
    <p:sldId id="346" r:id="rId35"/>
    <p:sldId id="291" r:id="rId36"/>
    <p:sldId id="347" r:id="rId37"/>
    <p:sldId id="293" r:id="rId38"/>
    <p:sldId id="348" r:id="rId39"/>
    <p:sldId id="295" r:id="rId40"/>
    <p:sldId id="296" r:id="rId41"/>
    <p:sldId id="349" r:id="rId42"/>
    <p:sldId id="298" r:id="rId43"/>
    <p:sldId id="299" r:id="rId44"/>
    <p:sldId id="350" r:id="rId45"/>
    <p:sldId id="302" r:id="rId46"/>
    <p:sldId id="351" r:id="rId47"/>
    <p:sldId id="304" r:id="rId48"/>
    <p:sldId id="352" r:id="rId49"/>
    <p:sldId id="306" r:id="rId50"/>
    <p:sldId id="353" r:id="rId51"/>
    <p:sldId id="308" r:id="rId52"/>
    <p:sldId id="354" r:id="rId53"/>
    <p:sldId id="310" r:id="rId54"/>
    <p:sldId id="355" r:id="rId55"/>
    <p:sldId id="312" r:id="rId56"/>
    <p:sldId id="356" r:id="rId57"/>
    <p:sldId id="357" r:id="rId58"/>
    <p:sldId id="314" r:id="rId59"/>
    <p:sldId id="358" r:id="rId60"/>
    <p:sldId id="317" r:id="rId61"/>
    <p:sldId id="359" r:id="rId62"/>
    <p:sldId id="319" r:id="rId63"/>
    <p:sldId id="360" r:id="rId64"/>
    <p:sldId id="321" r:id="rId65"/>
    <p:sldId id="361" r:id="rId66"/>
    <p:sldId id="325" r:id="rId67"/>
    <p:sldId id="362" r:id="rId68"/>
    <p:sldId id="327" r:id="rId69"/>
    <p:sldId id="363" r:id="rId70"/>
    <p:sldId id="323" r:id="rId71"/>
    <p:sldId id="364" r:id="rId72"/>
    <p:sldId id="329" r:id="rId73"/>
    <p:sldId id="366" r:id="rId74"/>
    <p:sldId id="331" r:id="rId75"/>
    <p:sldId id="365" r:id="rId76"/>
    <p:sldId id="333" r:id="rId77"/>
    <p:sldId id="367" r:id="rId78"/>
    <p:sldId id="335" r:id="rId79"/>
  </p:sldIdLst>
  <p:sldSz cx="12192000" cy="6858000"/>
  <p:notesSz cx="6858000" cy="9144000"/>
  <p:embeddedFontLst>
    <p:embeddedFont>
      <p:font typeface="Amilly Signature" pitchFamily="50" charset="0"/>
      <p:regular r:id="rId80"/>
    </p:embeddedFont>
    <p:embeddedFont>
      <p:font typeface="Calibri" panose="020F0502020204030204" pitchFamily="34" charset="0"/>
      <p:regular r:id="rId81"/>
      <p:bold r:id="rId82"/>
      <p:italic r:id="rId83"/>
      <p:boldItalic r:id="rId84"/>
    </p:embeddedFont>
    <p:embeddedFont>
      <p:font typeface="Calisto MT" panose="02040603050505030304" pitchFamily="18" charset="0"/>
      <p:regular r:id="rId85"/>
      <p:bold r:id="rId86"/>
      <p:italic r:id="rId87"/>
      <p:boldItalic r:id="rId88"/>
    </p:embeddedFont>
    <p:embeddedFont>
      <p:font typeface="Wingdings 2" panose="05020102010507070707" pitchFamily="18" charset="2"/>
      <p:regular r:id="rId8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0E12"/>
    <a:srgbClr val="28130E"/>
    <a:srgbClr val="8D84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13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font" Target="fonts/font5.fntdata"/><Relationship Id="rId89" Type="http://schemas.openxmlformats.org/officeDocument/2006/relationships/font" Target="fonts/font10.fntdata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presProps" Target="pres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font" Target="fonts/font1.fntdata"/><Relationship Id="rId85" Type="http://schemas.openxmlformats.org/officeDocument/2006/relationships/font" Target="fonts/font6.fntdata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font" Target="fonts/font4.fntdata"/><Relationship Id="rId88" Type="http://schemas.openxmlformats.org/officeDocument/2006/relationships/font" Target="fonts/font9.fntdata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font" Target="fonts/font2.fntdata"/><Relationship Id="rId86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font" Target="fonts/font8.fntdata"/><Relationship Id="rId61" Type="http://schemas.openxmlformats.org/officeDocument/2006/relationships/slide" Target="slides/slide60.xml"/><Relationship Id="rId82" Type="http://schemas.openxmlformats.org/officeDocument/2006/relationships/font" Target="fonts/font3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6744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447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6605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9460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6073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3708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3924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1153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1489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1685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96747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747906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58078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19884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24026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71766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5421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7002F602-C0F3-429F-91C7-C5934115E8C9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F08D3DC9-BBCE-4F76-842A-E78853CE1F6F}" type="slidenum">
              <a:rPr lang="pt-BR" smtClean="0"/>
              <a:t>‹nº›</a:t>
            </a:fld>
            <a:endParaRPr lang="pt-BR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DB382576-DE2B-F082-746D-687929FA2953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052187" y="6705600"/>
            <a:ext cx="2116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pt-BR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Classificação da informação: Uso Interno</a:t>
            </a:r>
          </a:p>
        </p:txBody>
      </p:sp>
    </p:spTree>
    <p:extLst>
      <p:ext uri="{BB962C8B-B14F-4D97-AF65-F5344CB8AC3E}">
        <p14:creationId xmlns:p14="http://schemas.microsoft.com/office/powerpoint/2010/main" val="26899925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f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Quais são as implicações do acordo entre Brasil e Argentina? Entenda aqui -  BR-Visa">
            <a:extLst>
              <a:ext uri="{FF2B5EF4-FFF2-40B4-BE49-F238E27FC236}">
                <a16:creationId xmlns:a16="http://schemas.microsoft.com/office/drawing/2014/main" id="{1D62F9EC-BB4F-D8DF-64EF-2D885A7AA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Quais são as implicações do acordo entre Brasil e Argentina? Entenda aqui -  BR-Visa">
            <a:extLst>
              <a:ext uri="{FF2B5EF4-FFF2-40B4-BE49-F238E27FC236}">
                <a16:creationId xmlns:a16="http://schemas.microsoft.com/office/drawing/2014/main" id="{69921B4B-57C3-35C8-083E-D5BD51AB0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m 9" descr="Interface gráfica do usuário, Logotipo&#10;&#10;Descrição gerada automaticamente">
            <a:extLst>
              <a:ext uri="{FF2B5EF4-FFF2-40B4-BE49-F238E27FC236}">
                <a16:creationId xmlns:a16="http://schemas.microsoft.com/office/drawing/2014/main" id="{AF730326-FE35-1B60-4944-B98C09006C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861" y="1037715"/>
            <a:ext cx="7278278" cy="4010535"/>
          </a:xfrm>
          <a:prstGeom prst="rect">
            <a:avLst/>
          </a:prstGeom>
          <a:effectLst>
            <a:glow rad="228600">
              <a:schemeClr val="tx1"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7179442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CFB4CE23-0D53-841D-92DA-9AA38B4BD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 descr="Ícone&#10;&#10;Descrição gerada automaticamente">
            <a:extLst>
              <a:ext uri="{FF2B5EF4-FFF2-40B4-BE49-F238E27FC236}">
                <a16:creationId xmlns:a16="http://schemas.microsoft.com/office/drawing/2014/main" id="{77E9E725-06BF-CD4A-4E75-ED34044DA0D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080" y="221513"/>
            <a:ext cx="9319670" cy="6636487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C87BE8DE-8C78-FE9F-DC3D-40817BC8F7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58194" y="2656115"/>
            <a:ext cx="7010371" cy="1010196"/>
          </a:xfrm>
        </p:spPr>
        <p:txBody>
          <a:bodyPr/>
          <a:lstStyle/>
          <a:p>
            <a:r>
              <a:rPr lang="pt-BR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A HISTÓRIA DA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E26D9120-0017-CC60-9A41-8A9A5EB1DE57}"/>
              </a:ext>
            </a:extLst>
          </p:cNvPr>
          <p:cNvSpPr txBox="1">
            <a:spLocks/>
          </p:cNvSpPr>
          <p:nvPr/>
        </p:nvSpPr>
        <p:spPr>
          <a:xfrm>
            <a:off x="1288898" y="2530692"/>
            <a:ext cx="9440034" cy="3285785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26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Fronteira</a:t>
            </a:r>
          </a:p>
        </p:txBody>
      </p:sp>
    </p:spTree>
    <p:extLst>
      <p:ext uri="{BB962C8B-B14F-4D97-AF65-F5344CB8AC3E}">
        <p14:creationId xmlns:p14="http://schemas.microsoft.com/office/powerpoint/2010/main" val="42894620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590814" y="2292625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1494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AE85B979-D360-BEAB-F62D-D5680713ADE8}"/>
              </a:ext>
            </a:extLst>
          </p:cNvPr>
          <p:cNvSpPr txBox="1">
            <a:spLocks/>
          </p:cNvSpPr>
          <p:nvPr/>
        </p:nvSpPr>
        <p:spPr>
          <a:xfrm>
            <a:off x="206835" y="1944282"/>
            <a:ext cx="11985165" cy="36697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pt-BR" sz="26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Tratado de Tordesilhas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D3F37E98-7002-D6AB-AC05-9C5C71556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119389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6000">
        <p159:morph option="byObject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613393" y="473380"/>
            <a:ext cx="5765807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"O Tratado de Tordesilhas foi um acordo feito entre os reinos de Portugal e Espanha, em 7 de junho de 1494, que definiu os limites das áreas de exploração entre ambos na América do Sul. A divisão se daria a partir de um meridiano estabelecido a 370 léguas de Cabo Verde. 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25" b="99364" l="3900" r="93872">
                        <a14:foregroundMark x1="27574" y1="4058" x2="36490" y2="4449"/>
                        <a14:foregroundMark x1="36490" y1="4449" x2="79944" y2="3814"/>
                        <a14:foregroundMark x1="79944" y1="3814" x2="95265" y2="5508"/>
                        <a14:foregroundMark x1="94721" y1="91927" x2="94708" y2="94068"/>
                        <a14:foregroundMark x1="94858" y1="70285" x2="94846" y2="72252"/>
                        <a14:foregroundMark x1="94965" y1="53339" x2="94955" y2="54851"/>
                        <a14:foregroundMark x1="95265" y1="5508" x2="95158" y2="22535"/>
                        <a14:foregroundMark x1="92926" y1="94597" x2="87540" y2="96197"/>
                        <a14:foregroundMark x1="94708" y1="94068" x2="93638" y2="94386"/>
                        <a14:foregroundMark x1="26743" y1="95882" x2="12813" y2="94915"/>
                        <a14:foregroundMark x1="12813" y1="94915" x2="3900" y2="76907"/>
                        <a14:foregroundMark x1="4527" y1="60593" x2="6669" y2="4875"/>
                        <a14:foregroundMark x1="4462" y1="62288" x2="4527" y2="60593"/>
                        <a14:foregroundMark x1="3900" y1="76907" x2="3995" y2="74434"/>
                        <a14:foregroundMark x1="11978" y1="6356" x2="14763" y2="22669"/>
                        <a14:foregroundMark x1="14763" y1="22669" x2="49304" y2="42585"/>
                        <a14:foregroundMark x1="49304" y1="42585" x2="78552" y2="37712"/>
                        <a14:foregroundMark x1="78552" y1="37712" x2="89136" y2="15254"/>
                        <a14:foregroundMark x1="89136" y1="15254" x2="71031" y2="6780"/>
                        <a14:foregroundMark x1="71031" y1="6780" x2="56825" y2="7839"/>
                        <a14:foregroundMark x1="92743" y1="61090" x2="92516" y2="72141"/>
                        <a14:foregroundMark x1="93872" y1="6144" x2="93093" y2="44060"/>
                        <a14:foregroundMark x1="70474" y1="39407" x2="45404" y2="34322"/>
                        <a14:foregroundMark x1="45404" y1="34322" x2="14485" y2="16737"/>
                        <a14:foregroundMark x1="14485" y1="16737" x2="27577" y2="8263"/>
                        <a14:foregroundMark x1="27577" y1="8263" x2="28969" y2="8475"/>
                        <a14:foregroundMark x1="91643" y1="99364" x2="89415" y2="62712"/>
                        <a14:foregroundMark x1="91883" y1="63114" x2="93315" y2="63347"/>
                        <a14:foregroundMark x1="89415" y1="62712" x2="91861" y2="63110"/>
                        <a14:backgroundMark x1="1671" y1="60593" x2="1671" y2="60593"/>
                        <a14:backgroundMark x1="6685" y1="1907" x2="27577" y2="1059"/>
                        <a14:backgroundMark x1="27577" y1="1059" x2="30084" y2="1059"/>
                        <a14:backgroundMark x1="24234" y1="98729" x2="41783" y2="99788"/>
                        <a14:backgroundMark x1="41783" y1="99788" x2="57939" y2="99364"/>
                        <a14:backgroundMark x1="57939" y1="99364" x2="72702" y2="99788"/>
                        <a14:backgroundMark x1="93872" y1="93856" x2="95822" y2="84534"/>
                        <a14:backgroundMark x1="93036" y1="80932" x2="94150" y2="59110"/>
                        <a14:backgroundMark x1="94708" y1="72246" x2="93315" y2="89195"/>
                        <a14:backgroundMark x1="94986" y1="95975" x2="95822" y2="40890"/>
                        <a14:backgroundMark x1="76323" y1="97881" x2="81058" y2="97881"/>
                        <a14:backgroundMark x1="74652" y1="99788" x2="87465" y2="99153"/>
                        <a14:backgroundMark x1="79387" y1="98093" x2="70474" y2="97881"/>
                        <a14:backgroundMark x1="2228" y1="78814" x2="5571" y2="65678"/>
                        <a14:backgroundMark x1="5571" y1="65678" x2="3900" y2="53814"/>
                        <a14:backgroundMark x1="3900" y1="62288" x2="3900" y2="72034"/>
                        <a14:backgroundMark x1="93315" y1="59746" x2="95822" y2="20975"/>
                        <a14:backgroundMark x1="93872" y1="55297" x2="96379" y2="584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273178"/>
            <a:ext cx="4800593" cy="6311643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498709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5000">
        <p159:morph option="byObjec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613393" y="766731"/>
            <a:ext cx="5765807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400" dirty="0">
                <a:ea typeface="Calibri" panose="020F0502020204030204" pitchFamily="34" charset="0"/>
                <a:cs typeface="Times New Roman" panose="02020603050405020304" pitchFamily="18" charset="0"/>
              </a:rPr>
              <a:t>Nessa partição, as terras descobertas a oeste da linha imaginária pertenceriam aos espanhóis e as terras descobertas a leste pertenceriam aos portugueses. O fim do tratado se deu com a formação da União Ibérica, quando os reinos de Portugal e Espanha foram unificados."</a:t>
            </a:r>
            <a:endParaRPr lang="pt-BR" sz="34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25" b="99364" l="3900" r="93872">
                        <a14:foregroundMark x1="27574" y1="4058" x2="36490" y2="4449"/>
                        <a14:foregroundMark x1="36490" y1="4449" x2="79944" y2="3814"/>
                        <a14:foregroundMark x1="79944" y1="3814" x2="95265" y2="5508"/>
                        <a14:foregroundMark x1="94721" y1="91927" x2="94708" y2="94068"/>
                        <a14:foregroundMark x1="94858" y1="70285" x2="94846" y2="72252"/>
                        <a14:foregroundMark x1="94965" y1="53339" x2="94955" y2="54851"/>
                        <a14:foregroundMark x1="95265" y1="5508" x2="95158" y2="22535"/>
                        <a14:foregroundMark x1="92926" y1="94597" x2="87540" y2="96197"/>
                        <a14:foregroundMark x1="94708" y1="94068" x2="93638" y2="94386"/>
                        <a14:foregroundMark x1="26743" y1="95882" x2="12813" y2="94915"/>
                        <a14:foregroundMark x1="12813" y1="94915" x2="3900" y2="76907"/>
                        <a14:foregroundMark x1="4527" y1="60593" x2="6669" y2="4875"/>
                        <a14:foregroundMark x1="4462" y1="62288" x2="4527" y2="60593"/>
                        <a14:foregroundMark x1="3900" y1="76907" x2="3995" y2="74434"/>
                        <a14:foregroundMark x1="11978" y1="6356" x2="14763" y2="22669"/>
                        <a14:foregroundMark x1="14763" y1="22669" x2="49304" y2="42585"/>
                        <a14:foregroundMark x1="49304" y1="42585" x2="78552" y2="37712"/>
                        <a14:foregroundMark x1="78552" y1="37712" x2="89136" y2="15254"/>
                        <a14:foregroundMark x1="89136" y1="15254" x2="71031" y2="6780"/>
                        <a14:foregroundMark x1="71031" y1="6780" x2="56825" y2="7839"/>
                        <a14:foregroundMark x1="92743" y1="61090" x2="92516" y2="72141"/>
                        <a14:foregroundMark x1="93872" y1="6144" x2="93093" y2="44060"/>
                        <a14:foregroundMark x1="70474" y1="39407" x2="45404" y2="34322"/>
                        <a14:foregroundMark x1="45404" y1="34322" x2="14485" y2="16737"/>
                        <a14:foregroundMark x1="14485" y1="16737" x2="27577" y2="8263"/>
                        <a14:foregroundMark x1="27577" y1="8263" x2="28969" y2="8475"/>
                        <a14:foregroundMark x1="91643" y1="99364" x2="89415" y2="62712"/>
                        <a14:foregroundMark x1="91883" y1="63114" x2="93315" y2="63347"/>
                        <a14:foregroundMark x1="89415" y1="62712" x2="91861" y2="63110"/>
                        <a14:backgroundMark x1="1671" y1="60593" x2="1671" y2="60593"/>
                        <a14:backgroundMark x1="6685" y1="1907" x2="27577" y2="1059"/>
                        <a14:backgroundMark x1="27577" y1="1059" x2="30084" y2="1059"/>
                        <a14:backgroundMark x1="24234" y1="98729" x2="41783" y2="99788"/>
                        <a14:backgroundMark x1="41783" y1="99788" x2="57939" y2="99364"/>
                        <a14:backgroundMark x1="57939" y1="99364" x2="72702" y2="99788"/>
                        <a14:backgroundMark x1="93872" y1="93856" x2="95822" y2="84534"/>
                        <a14:backgroundMark x1="93036" y1="80932" x2="94150" y2="59110"/>
                        <a14:backgroundMark x1="94708" y1="72246" x2="93315" y2="89195"/>
                        <a14:backgroundMark x1="94986" y1="95975" x2="95822" y2="40890"/>
                        <a14:backgroundMark x1="76323" y1="97881" x2="81058" y2="97881"/>
                        <a14:backgroundMark x1="74652" y1="99788" x2="87465" y2="99153"/>
                        <a14:backgroundMark x1="79387" y1="98093" x2="70474" y2="97881"/>
                        <a14:backgroundMark x1="2228" y1="78814" x2="5571" y2="65678"/>
                        <a14:backgroundMark x1="5571" y1="65678" x2="3900" y2="53814"/>
                        <a14:backgroundMark x1="3900" y1="62288" x2="3900" y2="72034"/>
                        <a14:backgroundMark x1="93315" y1="59746" x2="95822" y2="20975"/>
                        <a14:backgroundMark x1="93872" y1="55297" x2="96379" y2="584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273178"/>
            <a:ext cx="4800593" cy="6311643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115705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5000">
        <p159:morph option="byObjec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413037" y="2876825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1750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AE85B979-D360-BEAB-F62D-D5680713ADE8}"/>
              </a:ext>
            </a:extLst>
          </p:cNvPr>
          <p:cNvSpPr txBox="1">
            <a:spLocks/>
          </p:cNvSpPr>
          <p:nvPr/>
        </p:nvSpPr>
        <p:spPr>
          <a:xfrm>
            <a:off x="29058" y="1037046"/>
            <a:ext cx="11985165" cy="5161186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70000"/>
              </a:lnSpc>
            </a:pPr>
            <a:r>
              <a:rPr lang="pt-BR" sz="127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Tratado de</a:t>
            </a:r>
          </a:p>
          <a:p>
            <a:pPr>
              <a:lnSpc>
                <a:spcPct val="170000"/>
              </a:lnSpc>
            </a:pPr>
            <a:r>
              <a:rPr lang="pt-BR" sz="127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 Madrid</a:t>
            </a:r>
          </a:p>
        </p:txBody>
      </p:sp>
      <p:pic>
        <p:nvPicPr>
          <p:cNvPr id="2" name="Imagem 1" descr="Logotipo&#10;&#10;Descrição gerada automaticamente">
            <a:extLst>
              <a:ext uri="{FF2B5EF4-FFF2-40B4-BE49-F238E27FC236}">
                <a16:creationId xmlns:a16="http://schemas.microsoft.com/office/drawing/2014/main" id="{0801BA1A-5A4D-7151-9AA9-B84E32298D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1324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6000">
        <p159:morph option="byObject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613393" y="473380"/>
            <a:ext cx="5765807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Após o Tratado de Tordesilhas, assinado em 1494, ficou estabelecido os limites de terras conquistadas entre os dois reinos da península ibérica: Portugal e Espanha. Com a União Ibérica, em 1580-1640, os portugueses haviam ocupado várias regiões que antes pertenciam a Espanha. </a:t>
            </a:r>
            <a:endParaRPr lang="pt-BR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483504" y="1622757"/>
            <a:ext cx="4800593" cy="38875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1780700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5000">
        <p159:morph option="byObjec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636074" y="1443841"/>
            <a:ext cx="576580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Por isso, outro acordo teve que ser assinado entre os dois reinos. Em 1750, as duas nações estabelecem o Tratado de Madrid, onde Portugal cede a Colônia do Sacramento para a Espanha. </a:t>
            </a:r>
            <a:endParaRPr lang="pt-BR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483504" y="1622757"/>
            <a:ext cx="4800593" cy="38875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2161353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5000">
        <p159:morph option="byObjec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613393" y="473380"/>
            <a:ext cx="5765807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Por sua vez, este país entrega o território que corresponde hoje ao estado do Rio Grande do Sul, que limitava a divisa entre os dois países a partir do rio Uruguai, subindo pelo rio </a:t>
            </a:r>
            <a:r>
              <a:rPr lang="pt-BR" sz="36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Peperi</a:t>
            </a:r>
            <a:r>
              <a:rPr lang="pt-BR" sz="3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-Guaçu, seguindo por linha seca até a nascente do rio Santo Antonio e dai por diante pelo rio Iguaçu.</a:t>
            </a:r>
            <a:endParaRPr lang="pt-BR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483504" y="1622757"/>
            <a:ext cx="4800593" cy="38875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9493283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5000">
        <p159:morph option="byObjec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590814" y="2292625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1777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AE85B979-D360-BEAB-F62D-D5680713ADE8}"/>
              </a:ext>
            </a:extLst>
          </p:cNvPr>
          <p:cNvSpPr txBox="1">
            <a:spLocks/>
          </p:cNvSpPr>
          <p:nvPr/>
        </p:nvSpPr>
        <p:spPr>
          <a:xfrm>
            <a:off x="206835" y="1944282"/>
            <a:ext cx="11985165" cy="36697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pt-BR" sz="26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Tratado de Ildefonso</a:t>
            </a:r>
          </a:p>
        </p:txBody>
      </p:sp>
      <p:pic>
        <p:nvPicPr>
          <p:cNvPr id="2" name="Imagem 1" descr="Logotipo&#10;&#10;Descrição gerada automaticamente">
            <a:extLst>
              <a:ext uri="{FF2B5EF4-FFF2-40B4-BE49-F238E27FC236}">
                <a16:creationId xmlns:a16="http://schemas.microsoft.com/office/drawing/2014/main" id="{497946F0-5796-CA96-CB34-920B2B7F8B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734030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6000">
        <p159:morph option="byObject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520868" y="889843"/>
            <a:ext cx="5765807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Logo depois, em 1777, com o Tratado de Santo Ildefonso, a linha divisória foi retificada, como ela é nos dias atuais. Na argumentação dos argentinos, o rio Chapecó seria o rio </a:t>
            </a:r>
            <a:r>
              <a:rPr lang="pt-BR" sz="36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Peperi</a:t>
            </a:r>
            <a:r>
              <a:rPr lang="pt-BR" sz="3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-Guaçu e o rio Jangada seria o</a:t>
            </a:r>
            <a:endParaRPr lang="pt-BR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556577" y="1132920"/>
            <a:ext cx="4649175" cy="51038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0723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5000">
        <p159:morph option="byObjec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520868" y="1014220"/>
            <a:ext cx="576580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Santo Antonio, levando a divisa lá para junto de Palmas, município criado em 1878, colocando, assim, o Sudoeste do Paraná e parte do Oeste de Santa Catarina dentro da área da Argentina.</a:t>
            </a:r>
            <a:endParaRPr lang="pt-BR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556577" y="1132920"/>
            <a:ext cx="4649175" cy="51038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454653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5000">
        <p159:morph option="byObjec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590814" y="2292625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1816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F1EE524-6B57-D751-9B2F-FB576CA00F39}"/>
              </a:ext>
            </a:extLst>
          </p:cNvPr>
          <p:cNvSpPr txBox="1">
            <a:spLocks/>
          </p:cNvSpPr>
          <p:nvPr/>
        </p:nvSpPr>
        <p:spPr>
          <a:xfrm>
            <a:off x="206835" y="1944282"/>
            <a:ext cx="11985165" cy="36697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pt-BR" sz="15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Independência da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1C5AEEC9-3854-247B-C950-394932BD215B}"/>
              </a:ext>
            </a:extLst>
          </p:cNvPr>
          <p:cNvSpPr txBox="1">
            <a:spLocks/>
          </p:cNvSpPr>
          <p:nvPr/>
        </p:nvSpPr>
        <p:spPr>
          <a:xfrm>
            <a:off x="413670" y="3069139"/>
            <a:ext cx="11985165" cy="36697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pt-BR" sz="15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Argentina</a:t>
            </a:r>
          </a:p>
        </p:txBody>
      </p:sp>
      <p:pic>
        <p:nvPicPr>
          <p:cNvPr id="6" name="Imagem 5" descr="Logotipo&#10;&#10;Descrição gerada automaticamente">
            <a:extLst>
              <a:ext uri="{FF2B5EF4-FFF2-40B4-BE49-F238E27FC236}">
                <a16:creationId xmlns:a16="http://schemas.microsoft.com/office/drawing/2014/main" id="{D5985200-6F2A-E8D9-3493-22E286FE33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39439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6000">
        <p159:morph option="byObject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613393" y="473380"/>
            <a:ext cx="576580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Até 1810, o território da atual Argentina (colônia) era governado pela Espanha (metrópole) e fazia parte do Vice-Reinado do Rio da Prata. Foi em 25 de maio de 1810, durante a Revolução de Maio, que os argentinos proclamaram sua independência. </a:t>
            </a:r>
            <a:endParaRPr lang="pt-BR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483504" y="1758164"/>
            <a:ext cx="4800593" cy="36167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05045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5000">
        <p159:morph option="byObjec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613393" y="473380"/>
            <a:ext cx="5765807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Porém, o processo não foi pacífico, pois ocorreu uma guerra contra a Espanha. Em 9 de julho de 1816 (data da Proclamação de Independência da Argentina) a independência foi declarada pelos congressistas. Somente em 9 de julho de 1859 houve o reconhecimento de sua independência pela Espanha, no reinado de Isabel II.</a:t>
            </a:r>
            <a:endParaRPr lang="pt-BR" sz="3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483504" y="1758164"/>
            <a:ext cx="4800593" cy="36167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0218998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5000">
        <p159:morph option="byObjec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590814" y="2292625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1822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F1EE524-6B57-D751-9B2F-FB576CA00F39}"/>
              </a:ext>
            </a:extLst>
          </p:cNvPr>
          <p:cNvSpPr txBox="1">
            <a:spLocks/>
          </p:cNvSpPr>
          <p:nvPr/>
        </p:nvSpPr>
        <p:spPr>
          <a:xfrm>
            <a:off x="206835" y="1944282"/>
            <a:ext cx="11985165" cy="36697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pt-BR" sz="15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Independência do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1C5AEEC9-3854-247B-C950-394932BD215B}"/>
              </a:ext>
            </a:extLst>
          </p:cNvPr>
          <p:cNvSpPr txBox="1">
            <a:spLocks/>
          </p:cNvSpPr>
          <p:nvPr/>
        </p:nvSpPr>
        <p:spPr>
          <a:xfrm>
            <a:off x="413670" y="3069139"/>
            <a:ext cx="11985165" cy="36697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pt-BR" sz="15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Brasil</a:t>
            </a:r>
          </a:p>
        </p:txBody>
      </p:sp>
      <p:pic>
        <p:nvPicPr>
          <p:cNvPr id="6" name="Imagem 5" descr="Logotipo&#10;&#10;Descrição gerada automaticamente">
            <a:extLst>
              <a:ext uri="{FF2B5EF4-FFF2-40B4-BE49-F238E27FC236}">
                <a16:creationId xmlns:a16="http://schemas.microsoft.com/office/drawing/2014/main" id="{036B961D-D16D-F911-65AC-8FC35EE7E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313347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6000">
        <p159:morph option="byObject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632514" y="1634454"/>
            <a:ext cx="5765807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independência do Brasil aconteceu no dia 7 de setembro de 1822, e, por meio desse acontecimento, o país conquistou a sua emancipação de Portugal. </a:t>
            </a:r>
            <a:endParaRPr lang="pt-BR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483504" y="2215624"/>
            <a:ext cx="4800593" cy="27018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7221556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2000">
        <p159:morph option="byObject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520868" y="473376"/>
            <a:ext cx="5765807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Nesse dia aconteceu o grito da independência, realizado às margens do Rio Ipiranga, em São Paulo, e dado por Pedro de Alcântara (futuro D. Pedro I). </a:t>
            </a:r>
          </a:p>
          <a:p>
            <a:r>
              <a:rPr lang="pt-BR" sz="3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independência brasileira foi acompanhada por pequenos conflitos armados, localizados principalmente no Nordeste.</a:t>
            </a:r>
            <a:endParaRPr lang="pt-BR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483504" y="2215624"/>
            <a:ext cx="4800593" cy="27018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941551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5000">
        <p159:morph option="byObjec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590814" y="2292625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1864 - 1870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9F3D5DED-926A-0893-4146-E560E3F2CDB3}"/>
              </a:ext>
            </a:extLst>
          </p:cNvPr>
          <p:cNvSpPr txBox="1">
            <a:spLocks/>
          </p:cNvSpPr>
          <p:nvPr/>
        </p:nvSpPr>
        <p:spPr>
          <a:xfrm>
            <a:off x="-852708" y="1900739"/>
            <a:ext cx="11985165" cy="36697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pt-BR" sz="15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Guerra do</a:t>
            </a: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024C6BE7-CAF2-6AF9-BE15-016CA69328DA}"/>
              </a:ext>
            </a:extLst>
          </p:cNvPr>
          <p:cNvSpPr txBox="1">
            <a:spLocks/>
          </p:cNvSpPr>
          <p:nvPr/>
        </p:nvSpPr>
        <p:spPr>
          <a:xfrm>
            <a:off x="413670" y="3069139"/>
            <a:ext cx="11985165" cy="36697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pt-BR" sz="15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Paraguai</a:t>
            </a:r>
          </a:p>
        </p:txBody>
      </p:sp>
      <p:pic>
        <p:nvPicPr>
          <p:cNvPr id="2" name="Imagem 1" descr="Logotipo&#10;&#10;Descrição gerada automaticamente">
            <a:extLst>
              <a:ext uri="{FF2B5EF4-FFF2-40B4-BE49-F238E27FC236}">
                <a16:creationId xmlns:a16="http://schemas.microsoft.com/office/drawing/2014/main" id="{24C53D6B-C362-4E72-2FF3-EDC8AF7F7A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01613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6000">
        <p159:morph option="byObject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500156" y="589761"/>
            <a:ext cx="5765807" cy="56784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3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Guerra do Paraguai foi um conflito armado ocorrido entre os anos de 1864 e 1870. Os países envolvidos foram Brasil, Argentina e Uruguai, que formaram a Tríplice Aliança para combater o Paraguai. O combate ocorreu porque o Paraguai pretendia anexar territórios do Brasil e da Argentina.</a:t>
            </a:r>
            <a:endParaRPr lang="pt-BR" sz="33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430000" y="1911124"/>
            <a:ext cx="4640156" cy="32568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79186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5000">
        <p159:morph option="byObjec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590814" y="2292625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06/02/1895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2071718-8B28-5528-8F9B-4EABE3E96EE9}"/>
              </a:ext>
            </a:extLst>
          </p:cNvPr>
          <p:cNvSpPr txBox="1">
            <a:spLocks/>
          </p:cNvSpPr>
          <p:nvPr/>
        </p:nvSpPr>
        <p:spPr>
          <a:xfrm>
            <a:off x="-359223" y="1523368"/>
            <a:ext cx="11985165" cy="36697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pt-BR" sz="15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Resolução do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EADA73CE-6BAA-0FE0-8753-5C6840FDA49A}"/>
              </a:ext>
            </a:extLst>
          </p:cNvPr>
          <p:cNvSpPr txBox="1">
            <a:spLocks/>
          </p:cNvSpPr>
          <p:nvPr/>
        </p:nvSpPr>
        <p:spPr>
          <a:xfrm>
            <a:off x="907155" y="2691768"/>
            <a:ext cx="11985165" cy="36697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pt-BR" sz="15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Litígio</a:t>
            </a:r>
          </a:p>
        </p:txBody>
      </p:sp>
      <p:pic>
        <p:nvPicPr>
          <p:cNvPr id="6" name="Imagem 5" descr="Logotipo&#10;&#10;Descrição gerada automaticamente">
            <a:extLst>
              <a:ext uri="{FF2B5EF4-FFF2-40B4-BE49-F238E27FC236}">
                <a16:creationId xmlns:a16="http://schemas.microsoft.com/office/drawing/2014/main" id="{743A2244-9390-0D78-08D6-9A1C7B38A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11476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6000">
        <p159:morph option="byObject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520868" y="1132705"/>
            <a:ext cx="5765807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3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“Que a linha divisória entre a República Argentina e os Estados Unidos do Brasil, na parte que me foi submetida para arbitramento e decisão, é constituída e ficará estabelecida pelos rios e seguindo os rios </a:t>
            </a:r>
            <a:r>
              <a:rPr lang="pt-BR" sz="33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Pepiri</a:t>
            </a:r>
            <a:r>
              <a:rPr lang="pt-BR" sz="33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33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431555" y="1962995"/>
            <a:ext cx="4730886" cy="32097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4527578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2000">
        <p159:morph option="byObject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520868" y="1132705"/>
            <a:ext cx="5765807" cy="4662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3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(também conhecido como </a:t>
            </a:r>
            <a:r>
              <a:rPr lang="pt-BR" sz="33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Pepiri</a:t>
            </a:r>
            <a:r>
              <a:rPr lang="pt-BR" sz="33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-Guaçu) e Santo Antônio, a saber os rios que o Brasil designou na exposição e documentos que me foram submetidos como constituindo o limite acima denominado Sistema Ocidental”. Grover Cleveland. </a:t>
            </a:r>
            <a:endParaRPr lang="pt-BR" sz="33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431555" y="1962995"/>
            <a:ext cx="4730886" cy="32097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5257868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2000">
        <p159:morph option="byObject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590814" y="2902225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6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1900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85F13A4C-10DE-1281-62A2-3B60EC7C7413}"/>
              </a:ext>
            </a:extLst>
          </p:cNvPr>
          <p:cNvSpPr txBox="1">
            <a:spLocks/>
          </p:cNvSpPr>
          <p:nvPr/>
        </p:nvSpPr>
        <p:spPr>
          <a:xfrm>
            <a:off x="3065253" y="-348976"/>
            <a:ext cx="6094184" cy="6270805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300000"/>
              </a:lnSpc>
            </a:pPr>
            <a:r>
              <a:rPr lang="pt-BR" sz="8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Instalação do Primeiro Posto de Fronteira</a:t>
            </a:r>
          </a:p>
        </p:txBody>
      </p:sp>
      <p:pic>
        <p:nvPicPr>
          <p:cNvPr id="2" name="Imagem 1" descr="Logotipo&#10;&#10;Descrição gerada automaticamente">
            <a:extLst>
              <a:ext uri="{FF2B5EF4-FFF2-40B4-BE49-F238E27FC236}">
                <a16:creationId xmlns:a16="http://schemas.microsoft.com/office/drawing/2014/main" id="{5BC20C83-5C59-4C2C-60BC-106B6F6A75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288750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2687862" y="2461429"/>
            <a:ext cx="6816275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Se instala el primer puesto de frontera a cargo del sargento de policía Eduardo Ramírez</a:t>
            </a:r>
            <a:endParaRPr lang="pt-BR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4714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590814" y="2845983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6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1903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2070207-8D09-06B0-3B39-16285EC80744}"/>
              </a:ext>
            </a:extLst>
          </p:cNvPr>
          <p:cNvSpPr txBox="1">
            <a:spLocks/>
          </p:cNvSpPr>
          <p:nvPr/>
        </p:nvSpPr>
        <p:spPr>
          <a:xfrm>
            <a:off x="103416" y="-809899"/>
            <a:ext cx="11985165" cy="6601097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270000"/>
              </a:lnSpc>
            </a:pPr>
            <a:r>
              <a:rPr lang="pt-BR" sz="15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Demarcação da Fronteira Argentina/Brasil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DF8003C4-4E01-8003-38EB-0217350C06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98068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520868" y="550319"/>
            <a:ext cx="5765807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Todo o processo de criação e implantação dos marcos, que celebraram o tratado arbitrado por Grover Cleveland, ratificando a decisão e encerrando de vez a disputa por essa fronteira, envolveu o Marechal Cândido Rondon e o general baiano Dionísio Evangelista de Castro Cerqueira, ou apenas Dionísio Cerqueira.</a:t>
            </a:r>
            <a:endParaRPr lang="pt-BR" sz="3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683639" y="1032887"/>
            <a:ext cx="4345947" cy="47922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454043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15000">
        <p159:morph option="byObject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590814" y="2902225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6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1906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3EE7C5D-F5A7-B9C1-DB9E-EF1A85B55C05}"/>
              </a:ext>
            </a:extLst>
          </p:cNvPr>
          <p:cNvSpPr txBox="1">
            <a:spLocks/>
          </p:cNvSpPr>
          <p:nvPr/>
        </p:nvSpPr>
        <p:spPr>
          <a:xfrm>
            <a:off x="3065253" y="-348976"/>
            <a:ext cx="6094184" cy="6270805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300000"/>
              </a:lnSpc>
            </a:pPr>
            <a:r>
              <a:rPr lang="pt-BR" sz="8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Juizado </a:t>
            </a:r>
          </a:p>
          <a:p>
            <a:pPr>
              <a:lnSpc>
                <a:spcPct val="300000"/>
              </a:lnSpc>
            </a:pPr>
            <a:r>
              <a:rPr lang="pt-BR" sz="8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de Paz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DDB29FEA-50BE-0389-B425-630ADF7949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487225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2687862" y="2722686"/>
            <a:ext cx="6816275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Se decreta el Juzgado de Paz como entidad nacional con plenas funciones</a:t>
            </a:r>
            <a:endParaRPr lang="pt-BR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4156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590814" y="2902225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6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1907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DE52C538-56B4-6BC7-BBF7-5AE01ACED55C}"/>
              </a:ext>
            </a:extLst>
          </p:cNvPr>
          <p:cNvSpPr txBox="1">
            <a:spLocks/>
          </p:cNvSpPr>
          <p:nvPr/>
        </p:nvSpPr>
        <p:spPr>
          <a:xfrm>
            <a:off x="3065253" y="-348976"/>
            <a:ext cx="6094184" cy="6270805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300000"/>
              </a:lnSpc>
            </a:pPr>
            <a:r>
              <a:rPr lang="pt-BR" sz="8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Destacamento de Polícia</a:t>
            </a:r>
          </a:p>
        </p:txBody>
      </p:sp>
      <p:pic>
        <p:nvPicPr>
          <p:cNvPr id="2" name="Imagem 1" descr="Logotipo&#10;&#10;Descrição gerada automaticamente">
            <a:extLst>
              <a:ext uri="{FF2B5EF4-FFF2-40B4-BE49-F238E27FC236}">
                <a16:creationId xmlns:a16="http://schemas.microsoft.com/office/drawing/2014/main" id="{6F7D8A92-226F-1282-9D61-9087B27204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635853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3042102" y="2650115"/>
            <a:ext cx="6107795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Se crea el destacamento de policía a cargo de Bautista Genes</a:t>
            </a:r>
            <a:endParaRPr lang="pt-BR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9897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590814" y="2902225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6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1909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2E37453-769F-4142-6063-A12026B5590D}"/>
              </a:ext>
            </a:extLst>
          </p:cNvPr>
          <p:cNvSpPr txBox="1">
            <a:spLocks/>
          </p:cNvSpPr>
          <p:nvPr/>
        </p:nvSpPr>
        <p:spPr>
          <a:xfrm>
            <a:off x="3048907" y="-682805"/>
            <a:ext cx="6094184" cy="68580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300000"/>
              </a:lnSpc>
            </a:pPr>
            <a:r>
              <a:rPr lang="pt-BR" sz="8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Primeira</a:t>
            </a:r>
          </a:p>
          <a:p>
            <a:pPr>
              <a:lnSpc>
                <a:spcPct val="300000"/>
              </a:lnSpc>
            </a:pPr>
            <a:r>
              <a:rPr lang="pt-BR" sz="8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Escola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7208FC1A-484C-B910-51A3-F262986691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764697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2769279" y="1976652"/>
            <a:ext cx="6653441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Creación del a escuela N°49 que después se convertirá en la escuela de frontera 604. </a:t>
            </a:r>
          </a:p>
          <a:p>
            <a:pPr algn="ctr"/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Su directora </a:t>
            </a:r>
            <a:endParaRPr lang="pt-BR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9746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590814" y="2279925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6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1921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0D15DC81-DCEB-5ABE-073A-9D4374C692A6}"/>
              </a:ext>
            </a:extLst>
          </p:cNvPr>
          <p:cNvSpPr txBox="1">
            <a:spLocks/>
          </p:cNvSpPr>
          <p:nvPr/>
        </p:nvSpPr>
        <p:spPr>
          <a:xfrm>
            <a:off x="3019850" y="-987605"/>
            <a:ext cx="6094184" cy="68580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300000"/>
              </a:lnSpc>
            </a:pPr>
            <a:r>
              <a:rPr lang="pt-BR" sz="11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El 11 de </a:t>
            </a:r>
            <a:r>
              <a:rPr lang="pt-BR" sz="11500" dirty="0" err="1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Julio</a:t>
            </a:r>
            <a:endParaRPr lang="pt-BR" sz="11500" dirty="0">
              <a:ln w="0"/>
              <a:solidFill>
                <a:srgbClr val="28130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milly Signature" pitchFamily="50" charset="0"/>
            </a:endParaRPr>
          </a:p>
        </p:txBody>
      </p:sp>
      <p:pic>
        <p:nvPicPr>
          <p:cNvPr id="2" name="Imagem 1" descr="Logotipo&#10;&#10;Descrição gerada automaticamente">
            <a:extLst>
              <a:ext uri="{FF2B5EF4-FFF2-40B4-BE49-F238E27FC236}">
                <a16:creationId xmlns:a16="http://schemas.microsoft.com/office/drawing/2014/main" id="{0F3D7AA4-775F-04E9-296C-CEFA41495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88951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791200" y="2287258"/>
            <a:ext cx="5605463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Por decreto 1612 del Poder Ejecutivo provincial, se fundó el pueblo de Barracón</a:t>
            </a:r>
            <a:endParaRPr lang="pt-BR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2F7D4958-C92F-8A92-F7F0-7D53FBEA3E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691124" y="1860753"/>
            <a:ext cx="4886062" cy="36537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28161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1615599" y="2279925"/>
            <a:ext cx="89026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1912 - 1916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FBFA0BE-819E-43D8-DF1C-9B6396BF5A0F}"/>
              </a:ext>
            </a:extLst>
          </p:cNvPr>
          <p:cNvSpPr txBox="1">
            <a:spLocks/>
          </p:cNvSpPr>
          <p:nvPr/>
        </p:nvSpPr>
        <p:spPr>
          <a:xfrm>
            <a:off x="-852708" y="1900739"/>
            <a:ext cx="11985165" cy="36697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pt-BR" sz="15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Guerra do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BE366A7B-411C-AE25-EE89-09B10264F46B}"/>
              </a:ext>
            </a:extLst>
          </p:cNvPr>
          <p:cNvSpPr txBox="1">
            <a:spLocks/>
          </p:cNvSpPr>
          <p:nvPr/>
        </p:nvSpPr>
        <p:spPr>
          <a:xfrm>
            <a:off x="413670" y="3069139"/>
            <a:ext cx="11985165" cy="36697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pt-BR" sz="15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Contestado</a:t>
            </a:r>
          </a:p>
        </p:txBody>
      </p:sp>
      <p:pic>
        <p:nvPicPr>
          <p:cNvPr id="6" name="Imagem 5" descr="Logotipo&#10;&#10;Descrição gerada automaticamente">
            <a:extLst>
              <a:ext uri="{FF2B5EF4-FFF2-40B4-BE49-F238E27FC236}">
                <a16:creationId xmlns:a16="http://schemas.microsoft.com/office/drawing/2014/main" id="{88701EC9-DB3C-8C65-82B9-D018BBA699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589950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500156" y="589761"/>
            <a:ext cx="5765807" cy="56784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3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Guerra do Contestado foi um conflito armado que ocorreu entre 1912 e 1916, envolvendo camponeses, militares, coronéis e empresas estrangeiras. A disputa tinha como pano de fundo a definição da fronteira entre os estados do Paraná e Santa Catarina, que era contestada desde o século XVIII.</a:t>
            </a:r>
            <a:endParaRPr lang="pt-BR" sz="33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531710" y="1903964"/>
            <a:ext cx="4713828" cy="34525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467424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5000">
        <p159:morph option="byObjec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590814" y="2279925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6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1924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2070207-8D09-06B0-3B39-16285EC80744}"/>
              </a:ext>
            </a:extLst>
          </p:cNvPr>
          <p:cNvSpPr txBox="1">
            <a:spLocks/>
          </p:cNvSpPr>
          <p:nvPr/>
        </p:nvSpPr>
        <p:spPr>
          <a:xfrm>
            <a:off x="103416" y="2089424"/>
            <a:ext cx="11985165" cy="36697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pt-BR" sz="155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Coluna Prestes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4799F779-3173-1943-4EFA-210652740D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710772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605556" y="1351508"/>
            <a:ext cx="5765807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3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Coluna Prestes é ligada ao tenentismo, nome dado ao conjunto de manifestações de protesto feitas a partir do início da década de 1920 por oficiais do Exército de baixa e média patente, insatisfeitos com os rumos políticos do país. </a:t>
            </a:r>
            <a:endParaRPr lang="pt-BR" sz="33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531710" y="2115059"/>
            <a:ext cx="4713828" cy="30303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742914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2000">
        <p159:morph option="byObject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605556" y="1351508"/>
            <a:ext cx="5765807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3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Coluna percorreu 25 mil quilômetros pelo interior do Brasil, durante dois anos e meio, questionando as práticas da República Velha e promovendo ideias como a instituição do voto secreto e a defesa do ensino público.</a:t>
            </a:r>
            <a:endParaRPr lang="pt-BR" sz="33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19155">
            <a:off x="531710" y="2115059"/>
            <a:ext cx="4713828" cy="30303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613810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2000">
        <p159:morph option="byObject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590814" y="2775225"/>
            <a:ext cx="7010371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6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1936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5E3B58B9-D2FB-3C6E-78E3-CC6EF505848D}"/>
              </a:ext>
            </a:extLst>
          </p:cNvPr>
          <p:cNvSpPr txBox="1">
            <a:spLocks/>
          </p:cNvSpPr>
          <p:nvPr/>
        </p:nvSpPr>
        <p:spPr>
          <a:xfrm>
            <a:off x="2039709" y="4503208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Bernardo de Irigoyen</a:t>
            </a:r>
          </a:p>
        </p:txBody>
      </p:sp>
      <p:pic>
        <p:nvPicPr>
          <p:cNvPr id="2" name="Imagem 1" descr="Logotipo&#10;&#10;Descrição gerada automaticamente">
            <a:extLst>
              <a:ext uri="{FF2B5EF4-FFF2-40B4-BE49-F238E27FC236}">
                <a16:creationId xmlns:a16="http://schemas.microsoft.com/office/drawing/2014/main" id="{13CAC100-1641-928F-2577-6AB33ACC62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98004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2959439" y="2461428"/>
            <a:ext cx="6273121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Se cambia el nombre de </a:t>
            </a:r>
            <a:r>
              <a:rPr lang="es-E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Barracon</a:t>
            </a:r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por la del Ex canciller Bernardo de Irigoyen.</a:t>
            </a:r>
            <a:endParaRPr lang="pt-BR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9838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1096" y="445310"/>
            <a:ext cx="8609807" cy="59673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09" y="4893578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Bernardo de Irigoyen</a:t>
            </a:r>
          </a:p>
        </p:txBody>
      </p:sp>
    </p:spTree>
    <p:extLst>
      <p:ext uri="{BB962C8B-B14F-4D97-AF65-F5344CB8AC3E}">
        <p14:creationId xmlns:p14="http://schemas.microsoft.com/office/powerpoint/2010/main" val="20583155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7752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25/12/1945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FCCAE39-A6FF-3B08-91C1-541AA34CF5D4}"/>
              </a:ext>
            </a:extLst>
          </p:cNvPr>
          <p:cNvSpPr txBox="1">
            <a:spLocks/>
          </p:cNvSpPr>
          <p:nvPr/>
        </p:nvSpPr>
        <p:spPr>
          <a:xfrm>
            <a:off x="2010652" y="4622044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San</a:t>
            </a:r>
          </a:p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Antonio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E922911B-B966-906A-EC8F-097A8BC937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43834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91094" y="664351"/>
            <a:ext cx="8609807" cy="55292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09" y="4588778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San Antonio </a:t>
            </a:r>
          </a:p>
        </p:txBody>
      </p:sp>
    </p:spTree>
    <p:extLst>
      <p:ext uri="{BB962C8B-B14F-4D97-AF65-F5344CB8AC3E}">
        <p14:creationId xmlns:p14="http://schemas.microsoft.com/office/powerpoint/2010/main" val="39585825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7752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38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1951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FCCAE39-A6FF-3B08-91C1-541AA34CF5D4}"/>
              </a:ext>
            </a:extLst>
          </p:cNvPr>
          <p:cNvSpPr txBox="1">
            <a:spLocks/>
          </p:cNvSpPr>
          <p:nvPr/>
        </p:nvSpPr>
        <p:spPr>
          <a:xfrm>
            <a:off x="2010652" y="4622044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Santo </a:t>
            </a:r>
          </a:p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Antonio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119717E4-F12F-C61F-638D-BD9FE7193D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9757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904672" y="664351"/>
            <a:ext cx="8382651" cy="55292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09" y="4588778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Santo Antonio</a:t>
            </a:r>
          </a:p>
        </p:txBody>
      </p:sp>
    </p:spTree>
    <p:extLst>
      <p:ext uri="{BB962C8B-B14F-4D97-AF65-F5344CB8AC3E}">
        <p14:creationId xmlns:p14="http://schemas.microsoft.com/office/powerpoint/2010/main" val="21633978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7752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14/11/1951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FCCAE39-A6FF-3B08-91C1-541AA34CF5D4}"/>
              </a:ext>
            </a:extLst>
          </p:cNvPr>
          <p:cNvSpPr txBox="1">
            <a:spLocks/>
          </p:cNvSpPr>
          <p:nvPr/>
        </p:nvSpPr>
        <p:spPr>
          <a:xfrm>
            <a:off x="2010652" y="4622044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Capanema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4E1350DB-F105-2106-CACF-BE75DEC5C2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215322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418432" y="664351"/>
            <a:ext cx="7355131" cy="55292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09" y="4588778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Capanema</a:t>
            </a:r>
          </a:p>
        </p:txBody>
      </p:sp>
    </p:spTree>
    <p:extLst>
      <p:ext uri="{BB962C8B-B14F-4D97-AF65-F5344CB8AC3E}">
        <p14:creationId xmlns:p14="http://schemas.microsoft.com/office/powerpoint/2010/main" val="20560379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7752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14/12/1952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FCCAE39-A6FF-3B08-91C1-541AA34CF5D4}"/>
              </a:ext>
            </a:extLst>
          </p:cNvPr>
          <p:cNvSpPr txBox="1">
            <a:spLocks/>
          </p:cNvSpPr>
          <p:nvPr/>
        </p:nvSpPr>
        <p:spPr>
          <a:xfrm>
            <a:off x="2010652" y="4622044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Barracão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7414BDC5-7FB2-475D-1B88-9994FB52FC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91635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39710" y="933746"/>
            <a:ext cx="8112579" cy="54083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10" y="4733920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Barracão</a:t>
            </a:r>
          </a:p>
        </p:txBody>
      </p:sp>
    </p:spTree>
    <p:extLst>
      <p:ext uri="{BB962C8B-B14F-4D97-AF65-F5344CB8AC3E}">
        <p14:creationId xmlns:p14="http://schemas.microsoft.com/office/powerpoint/2010/main" val="14933073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7752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14/03/1953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FCCAE39-A6FF-3B08-91C1-541AA34CF5D4}"/>
              </a:ext>
            </a:extLst>
          </p:cNvPr>
          <p:cNvSpPr txBox="1">
            <a:spLocks/>
          </p:cNvSpPr>
          <p:nvPr/>
        </p:nvSpPr>
        <p:spPr>
          <a:xfrm>
            <a:off x="2010652" y="4622044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Dionísio </a:t>
            </a:r>
          </a:p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Cerqueira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5E71E1C5-C3E1-C873-7517-D9B109F853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64488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40549" y="1088185"/>
            <a:ext cx="9710899" cy="51037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10" y="4733920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Dionísio Cerqueira</a:t>
            </a:r>
          </a:p>
        </p:txBody>
      </p:sp>
    </p:spTree>
    <p:extLst>
      <p:ext uri="{BB962C8B-B14F-4D97-AF65-F5344CB8AC3E}">
        <p14:creationId xmlns:p14="http://schemas.microsoft.com/office/powerpoint/2010/main" val="9759187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7752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10/10/1957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FCCAE39-A6FF-3B08-91C1-541AA34CF5D4}"/>
              </a:ext>
            </a:extLst>
          </p:cNvPr>
          <p:cNvSpPr txBox="1">
            <a:spLocks/>
          </p:cNvSpPr>
          <p:nvPr/>
        </p:nvSpPr>
        <p:spPr>
          <a:xfrm>
            <a:off x="2010652" y="4622044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Revolta dos</a:t>
            </a:r>
          </a:p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Posseiros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63CD6D1B-0104-234E-0215-24A1DF821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0397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613393" y="889842"/>
            <a:ext cx="5765807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maioria era de agricultores, mas a denominação preferida pelos historiadores é “posseiros” porque, assim como os moradores do interior, os da cidade também não possuíam documentos de suas terras.</a:t>
            </a:r>
            <a:endParaRPr lang="pt-BR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357329">
            <a:off x="537029" y="428370"/>
            <a:ext cx="4615544" cy="45698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DDB6D2C-8760-5E4A-F3A4-86AB64C9B036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08166" y="4166972"/>
            <a:ext cx="3207378" cy="23615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433360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5000">
        <p159:morph option="byObjec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7752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14/04/1961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4FE9FFE8-222E-DD32-30EB-9EF7D306DCA5}"/>
              </a:ext>
            </a:extLst>
          </p:cNvPr>
          <p:cNvSpPr txBox="1">
            <a:spLocks/>
          </p:cNvSpPr>
          <p:nvPr/>
        </p:nvSpPr>
        <p:spPr>
          <a:xfrm>
            <a:off x="2010652" y="4415215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Pérola D’Oeste</a:t>
            </a:r>
          </a:p>
        </p:txBody>
      </p:sp>
      <p:pic>
        <p:nvPicPr>
          <p:cNvPr id="2" name="Imagem 1" descr="Logotipo&#10;&#10;Descrição gerada automaticamente">
            <a:extLst>
              <a:ext uri="{FF2B5EF4-FFF2-40B4-BE49-F238E27FC236}">
                <a16:creationId xmlns:a16="http://schemas.microsoft.com/office/drawing/2014/main" id="{5A9B0CFD-4D18-6155-AF43-AF9E9DE5CC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63975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7752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11/04/1961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4FE9FFE8-222E-DD32-30EB-9EF7D306DCA5}"/>
              </a:ext>
            </a:extLst>
          </p:cNvPr>
          <p:cNvSpPr txBox="1">
            <a:spLocks/>
          </p:cNvSpPr>
          <p:nvPr/>
        </p:nvSpPr>
        <p:spPr>
          <a:xfrm>
            <a:off x="2010652" y="4415215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Ampére</a:t>
            </a:r>
          </a:p>
        </p:txBody>
      </p:sp>
      <p:pic>
        <p:nvPicPr>
          <p:cNvPr id="2" name="Imagem 1" descr="Logotipo&#10;&#10;Descrição gerada automaticamente">
            <a:extLst>
              <a:ext uri="{FF2B5EF4-FFF2-40B4-BE49-F238E27FC236}">
                <a16:creationId xmlns:a16="http://schemas.microsoft.com/office/drawing/2014/main" id="{C0F0F179-5988-4AA8-4F16-E119935D00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29694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361"/>
          <a:stretch/>
        </p:blipFill>
        <p:spPr bwMode="auto">
          <a:xfrm>
            <a:off x="1704916" y="877941"/>
            <a:ext cx="8782165" cy="53612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10" y="4733920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Ampére</a:t>
            </a:r>
          </a:p>
        </p:txBody>
      </p:sp>
    </p:spTree>
    <p:extLst>
      <p:ext uri="{BB962C8B-B14F-4D97-AF65-F5344CB8AC3E}">
        <p14:creationId xmlns:p14="http://schemas.microsoft.com/office/powerpoint/2010/main" val="13983826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7752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17/03/1962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A88E3A55-1656-ECE2-EB32-E9C467E9B3D8}"/>
              </a:ext>
            </a:extLst>
          </p:cNvPr>
          <p:cNvSpPr txBox="1">
            <a:spLocks/>
          </p:cNvSpPr>
          <p:nvPr/>
        </p:nvSpPr>
        <p:spPr>
          <a:xfrm>
            <a:off x="177777" y="-683109"/>
            <a:ext cx="11985165" cy="647337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 err="1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Getsop</a:t>
            </a:r>
            <a:endParaRPr lang="pt-BR" sz="13800" dirty="0">
              <a:ln w="0"/>
              <a:solidFill>
                <a:srgbClr val="28130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milly Signature" pitchFamily="50" charset="0"/>
            </a:endParaRPr>
          </a:p>
        </p:txBody>
      </p:sp>
      <p:pic>
        <p:nvPicPr>
          <p:cNvPr id="2" name="Imagem 1" descr="Logotipo&#10;&#10;Descrição gerada automaticamente">
            <a:extLst>
              <a:ext uri="{FF2B5EF4-FFF2-40B4-BE49-F238E27FC236}">
                <a16:creationId xmlns:a16="http://schemas.microsoft.com/office/drawing/2014/main" id="{BD9FCFC0-37A0-2331-5051-6D6893F734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70442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6A92605-069D-7451-7A27-153962B8FF19}"/>
              </a:ext>
            </a:extLst>
          </p:cNvPr>
          <p:cNvSpPr/>
          <p:nvPr/>
        </p:nvSpPr>
        <p:spPr>
          <a:xfrm>
            <a:off x="5152572" y="0"/>
            <a:ext cx="6502400" cy="6858000"/>
          </a:xfrm>
          <a:prstGeom prst="rect">
            <a:avLst/>
          </a:prstGeom>
          <a:solidFill>
            <a:srgbClr val="210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8E5583B-9570-0277-6435-2A624D5E17BB}"/>
              </a:ext>
            </a:extLst>
          </p:cNvPr>
          <p:cNvSpPr txBox="1"/>
          <p:nvPr/>
        </p:nvSpPr>
        <p:spPr>
          <a:xfrm>
            <a:off x="5598574" y="342260"/>
            <a:ext cx="5765807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Presidente João Goulart, em pé, à esquerda, na Praça Presidente Vargas, em Francisco Beltrão, para a abertura do processo de legalização das terras do Sudoeste do Paraná. A legalização aconteceu com a criação do </a:t>
            </a:r>
            <a:r>
              <a:rPr lang="pt-BR" sz="36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Getsop</a:t>
            </a:r>
            <a:r>
              <a:rPr lang="pt-BR" sz="3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(Grupo Executivo para as Terras do Sudoeste do Paraná).</a:t>
            </a:r>
            <a:endParaRPr lang="pt-BR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5A6A2C7-23D9-F147-3935-4C2BDEEE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357329">
            <a:off x="430777" y="2071457"/>
            <a:ext cx="4787418" cy="27150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7354746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5000">
        <p159:morph option="byObjec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7752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24/06/1963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C9E5864-6592-CF46-4BF7-E3CDF64F09A9}"/>
              </a:ext>
            </a:extLst>
          </p:cNvPr>
          <p:cNvSpPr txBox="1">
            <a:spLocks/>
          </p:cNvSpPr>
          <p:nvPr/>
        </p:nvSpPr>
        <p:spPr>
          <a:xfrm>
            <a:off x="2010652" y="4415215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Planalto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D128BCC8-10AF-9867-DF05-3B55620B4A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698935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841" b="6841"/>
          <a:stretch/>
        </p:blipFill>
        <p:spPr bwMode="auto">
          <a:xfrm>
            <a:off x="1704916" y="951901"/>
            <a:ext cx="8782165" cy="53612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10" y="4733920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Planalto</a:t>
            </a:r>
          </a:p>
        </p:txBody>
      </p:sp>
    </p:spTree>
    <p:extLst>
      <p:ext uri="{BB962C8B-B14F-4D97-AF65-F5344CB8AC3E}">
        <p14:creationId xmlns:p14="http://schemas.microsoft.com/office/powerpoint/2010/main" val="11012880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7752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12/11/1963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C9E5864-6592-CF46-4BF7-E3CDF64F09A9}"/>
              </a:ext>
            </a:extLst>
          </p:cNvPr>
          <p:cNvSpPr txBox="1">
            <a:spLocks/>
          </p:cNvSpPr>
          <p:nvPr/>
        </p:nvSpPr>
        <p:spPr>
          <a:xfrm>
            <a:off x="2010652" y="4415215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Realeza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C29F647C-A7AE-4C55-8F6B-411F7AC903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942220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9" b="769"/>
          <a:stretch/>
        </p:blipFill>
        <p:spPr bwMode="auto">
          <a:xfrm>
            <a:off x="1704916" y="951901"/>
            <a:ext cx="8782165" cy="53612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10" y="4733920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Realeza</a:t>
            </a:r>
          </a:p>
        </p:txBody>
      </p:sp>
    </p:spTree>
    <p:extLst>
      <p:ext uri="{BB962C8B-B14F-4D97-AF65-F5344CB8AC3E}">
        <p14:creationId xmlns:p14="http://schemas.microsoft.com/office/powerpoint/2010/main" val="42593266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44278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38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1963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C9E5864-6592-CF46-4BF7-E3CDF64F09A9}"/>
              </a:ext>
            </a:extLst>
          </p:cNvPr>
          <p:cNvSpPr txBox="1">
            <a:spLocks/>
          </p:cNvSpPr>
          <p:nvPr/>
        </p:nvSpPr>
        <p:spPr>
          <a:xfrm>
            <a:off x="2010652" y="4415215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Palma Sola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DC58C541-834E-F699-B7C4-9346AA923A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687013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45" b="16682"/>
          <a:stretch/>
        </p:blipFill>
        <p:spPr bwMode="auto">
          <a:xfrm>
            <a:off x="933571" y="738414"/>
            <a:ext cx="10324856" cy="53811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09" y="4528457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Palma Sola</a:t>
            </a:r>
          </a:p>
        </p:txBody>
      </p:sp>
    </p:spTree>
    <p:extLst>
      <p:ext uri="{BB962C8B-B14F-4D97-AF65-F5344CB8AC3E}">
        <p14:creationId xmlns:p14="http://schemas.microsoft.com/office/powerpoint/2010/main" val="35040136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7752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20/03/1963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C9E5864-6592-CF46-4BF7-E3CDF64F09A9}"/>
              </a:ext>
            </a:extLst>
          </p:cNvPr>
          <p:cNvSpPr txBox="1">
            <a:spLocks/>
          </p:cNvSpPr>
          <p:nvPr/>
        </p:nvSpPr>
        <p:spPr>
          <a:xfrm>
            <a:off x="2010652" y="4415215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Anchieta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0C2E0BAB-9852-A6AD-F8B5-3239EDC67E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676956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6" b="3656"/>
          <a:stretch/>
        </p:blipFill>
        <p:spPr bwMode="auto">
          <a:xfrm>
            <a:off x="933571" y="738414"/>
            <a:ext cx="10324856" cy="53811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09" y="4528457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Anchieta</a:t>
            </a:r>
          </a:p>
        </p:txBody>
      </p:sp>
    </p:spTree>
    <p:extLst>
      <p:ext uri="{BB962C8B-B14F-4D97-AF65-F5344CB8AC3E}">
        <p14:creationId xmlns:p14="http://schemas.microsoft.com/office/powerpoint/2010/main" val="33515002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44278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38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1964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C9E5864-6592-CF46-4BF7-E3CDF64F09A9}"/>
              </a:ext>
            </a:extLst>
          </p:cNvPr>
          <p:cNvSpPr txBox="1">
            <a:spLocks/>
          </p:cNvSpPr>
          <p:nvPr/>
        </p:nvSpPr>
        <p:spPr>
          <a:xfrm>
            <a:off x="2010652" y="4415215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Salgado Filho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2819B3E0-7625-D172-6F93-43BFEF12BC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643544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910" b="1029"/>
          <a:stretch/>
        </p:blipFill>
        <p:spPr bwMode="auto">
          <a:xfrm>
            <a:off x="933572" y="859971"/>
            <a:ext cx="10324856" cy="40313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10" y="4891314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Salgado Filho</a:t>
            </a:r>
          </a:p>
        </p:txBody>
      </p:sp>
    </p:spTree>
    <p:extLst>
      <p:ext uri="{BB962C8B-B14F-4D97-AF65-F5344CB8AC3E}">
        <p14:creationId xmlns:p14="http://schemas.microsoft.com/office/powerpoint/2010/main" val="31651887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319208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38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1979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087058D3-6CC2-A111-C274-ABE68BF4AD50}"/>
              </a:ext>
            </a:extLst>
          </p:cNvPr>
          <p:cNvSpPr txBox="1">
            <a:spLocks/>
          </p:cNvSpPr>
          <p:nvPr/>
        </p:nvSpPr>
        <p:spPr>
          <a:xfrm>
            <a:off x="2010652" y="4891191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Comandante </a:t>
            </a:r>
            <a:r>
              <a:rPr lang="pt-BR" sz="13800" dirty="0" err="1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Andresito</a:t>
            </a:r>
            <a:endParaRPr lang="pt-BR" sz="13800" dirty="0">
              <a:ln w="0"/>
              <a:solidFill>
                <a:srgbClr val="28130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milly Signature" pitchFamily="50" charset="0"/>
            </a:endParaRPr>
          </a:p>
        </p:txBody>
      </p:sp>
      <p:pic>
        <p:nvPicPr>
          <p:cNvPr id="2" name="Imagem 1" descr="Logotipo&#10;&#10;Descrição gerada automaticamente">
            <a:extLst>
              <a:ext uri="{FF2B5EF4-FFF2-40B4-BE49-F238E27FC236}">
                <a16:creationId xmlns:a16="http://schemas.microsoft.com/office/drawing/2014/main" id="{5400FA20-36DF-3AB5-E4E8-269C3B9E6A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981366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19" b="5633"/>
          <a:stretch/>
        </p:blipFill>
        <p:spPr bwMode="auto">
          <a:xfrm>
            <a:off x="933571" y="508634"/>
            <a:ext cx="10324856" cy="59073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10" y="4891314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Comandante </a:t>
            </a:r>
            <a:r>
              <a:rPr lang="pt-BR" sz="9600" dirty="0" err="1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Andresito</a:t>
            </a:r>
            <a:endParaRPr lang="pt-BR" sz="9600" dirty="0">
              <a:ln w="0"/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milly Signature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0549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27752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11/05/1982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C9E5864-6592-CF46-4BF7-E3CDF64F09A9}"/>
              </a:ext>
            </a:extLst>
          </p:cNvPr>
          <p:cNvSpPr txBox="1">
            <a:spLocks/>
          </p:cNvSpPr>
          <p:nvPr/>
        </p:nvSpPr>
        <p:spPr>
          <a:xfrm>
            <a:off x="2010652" y="4415215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 err="1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Pranchita</a:t>
            </a:r>
            <a:endParaRPr lang="pt-BR" sz="13800" dirty="0">
              <a:ln w="0"/>
              <a:solidFill>
                <a:srgbClr val="28130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milly Signature" pitchFamily="50" charset="0"/>
            </a:endParaRP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47CBEF72-820E-1BAD-5D45-05708B978B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628082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649" b="7649"/>
          <a:stretch/>
        </p:blipFill>
        <p:spPr bwMode="auto">
          <a:xfrm>
            <a:off x="933571" y="508634"/>
            <a:ext cx="10324856" cy="59073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10" y="4891314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 err="1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Pranchita</a:t>
            </a:r>
            <a:endParaRPr lang="pt-BR" sz="9600" dirty="0">
              <a:ln w="0"/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milly Signature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7437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33467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01/01/1993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260E43D2-D516-4A40-9C2C-A706CEF4D7E0}"/>
              </a:ext>
            </a:extLst>
          </p:cNvPr>
          <p:cNvSpPr txBox="1">
            <a:spLocks/>
          </p:cNvSpPr>
          <p:nvPr/>
        </p:nvSpPr>
        <p:spPr>
          <a:xfrm>
            <a:off x="1868692" y="4992791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Flor da Serra</a:t>
            </a:r>
          </a:p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 do Sul</a:t>
            </a:r>
          </a:p>
        </p:txBody>
      </p:sp>
      <p:pic>
        <p:nvPicPr>
          <p:cNvPr id="2" name="Imagem 1" descr="Logotipo&#10;&#10;Descrição gerada automaticamente">
            <a:extLst>
              <a:ext uri="{FF2B5EF4-FFF2-40B4-BE49-F238E27FC236}">
                <a16:creationId xmlns:a16="http://schemas.microsoft.com/office/drawing/2014/main" id="{AFD0F2F0-2905-84B0-14AB-FEEDCF09A3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125941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17" b="11817"/>
          <a:stretch/>
        </p:blipFill>
        <p:spPr bwMode="auto">
          <a:xfrm>
            <a:off x="933571" y="508634"/>
            <a:ext cx="10324856" cy="59073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10" y="4891314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Flor da Serra do Sul</a:t>
            </a:r>
          </a:p>
        </p:txBody>
      </p:sp>
    </p:spTree>
    <p:extLst>
      <p:ext uri="{BB962C8B-B14F-4D97-AF65-F5344CB8AC3E}">
        <p14:creationId xmlns:p14="http://schemas.microsoft.com/office/powerpoint/2010/main" val="14617372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9D8D224A-5C83-02B6-C198-5C4FACCF17B7}"/>
              </a:ext>
            </a:extLst>
          </p:cNvPr>
          <p:cNvSpPr/>
          <p:nvPr/>
        </p:nvSpPr>
        <p:spPr>
          <a:xfrm>
            <a:off x="-29057" y="0"/>
            <a:ext cx="12191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5B8069BB-B658-CB0F-4452-BF16CB1C69C2}"/>
              </a:ext>
            </a:extLst>
          </p:cNvPr>
          <p:cNvSpPr txBox="1">
            <a:spLocks/>
          </p:cNvSpPr>
          <p:nvPr/>
        </p:nvSpPr>
        <p:spPr>
          <a:xfrm>
            <a:off x="2108207" y="3346725"/>
            <a:ext cx="7975585" cy="1326544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115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21/12/1995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05767E0-50D2-4C31-803F-16F86A6E2B9E}"/>
              </a:ext>
            </a:extLst>
          </p:cNvPr>
          <p:cNvSpPr txBox="1">
            <a:spLocks/>
          </p:cNvSpPr>
          <p:nvPr/>
        </p:nvSpPr>
        <p:spPr>
          <a:xfrm>
            <a:off x="1868692" y="4992791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Bom Jesus</a:t>
            </a:r>
          </a:p>
          <a:p>
            <a:pPr>
              <a:lnSpc>
                <a:spcPct val="150000"/>
              </a:lnSpc>
            </a:pPr>
            <a:r>
              <a:rPr lang="pt-BR" sz="13800" dirty="0">
                <a:ln w="0"/>
                <a:solidFill>
                  <a:srgbClr val="28130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do Sul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852678C0-2C33-CBF4-FBAF-5A12F693B9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47" y="329882"/>
            <a:ext cx="1658714" cy="9140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375096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">
        <p159:morph option="byObjec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indada por Deus: Pergaminho | Old paper background, Paper background,  Paper background design">
            <a:extLst>
              <a:ext uri="{FF2B5EF4-FFF2-40B4-BE49-F238E27FC236}">
                <a16:creationId xmlns:a16="http://schemas.microsoft.com/office/drawing/2014/main" id="{2967A8A4-58BE-6E58-DD7D-371F0E09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D108DC-7305-8DAE-C849-FB15921E0A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25" b="10625"/>
          <a:stretch/>
        </p:blipFill>
        <p:spPr bwMode="auto">
          <a:xfrm>
            <a:off x="933571" y="508634"/>
            <a:ext cx="10324856" cy="59073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A543E316-3E3D-A8D1-7D57-1C729AE74227}"/>
              </a:ext>
            </a:extLst>
          </p:cNvPr>
          <p:cNvSpPr txBox="1">
            <a:spLocks/>
          </p:cNvSpPr>
          <p:nvPr/>
        </p:nvSpPr>
        <p:spPr>
          <a:xfrm>
            <a:off x="2039710" y="4891314"/>
            <a:ext cx="8112579" cy="1458052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sz="9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Bom Jesus </a:t>
            </a:r>
            <a:r>
              <a:rPr lang="pt-BR" sz="960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illy Signature" pitchFamily="50" charset="0"/>
              </a:rPr>
              <a:t>do Sul</a:t>
            </a:r>
            <a:endParaRPr lang="pt-BR" sz="9600" dirty="0">
              <a:ln w="0"/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milly Signature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7386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ósia">
  <a:themeElements>
    <a:clrScheme name="Ardósia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Ardósia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dósi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TM04033929[[fn=Ardósia]]</Template>
  <TotalTime>118</TotalTime>
  <Words>1168</Words>
  <Application>Microsoft Office PowerPoint</Application>
  <PresentationFormat>Widescreen</PresentationFormat>
  <Paragraphs>128</Paragraphs>
  <Slides>78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78</vt:i4>
      </vt:variant>
    </vt:vector>
  </HeadingPairs>
  <TitlesOfParts>
    <vt:vector size="84" baseType="lpstr">
      <vt:lpstr>Amilly Signature</vt:lpstr>
      <vt:lpstr>Calisto MT</vt:lpstr>
      <vt:lpstr>Wingdings 2</vt:lpstr>
      <vt:lpstr>Calibri</vt:lpstr>
      <vt:lpstr>Arial</vt:lpstr>
      <vt:lpstr>Ardósia</vt:lpstr>
      <vt:lpstr>Apresentação do PowerPoint</vt:lpstr>
      <vt:lpstr>A HISTÓRIA DA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Sicredi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HISTÓRIA DA</dc:title>
  <dc:creator>Monique Puttkamer</dc:creator>
  <cp:lastModifiedBy>Monique Puttkamer</cp:lastModifiedBy>
  <cp:revision>22</cp:revision>
  <dcterms:created xsi:type="dcterms:W3CDTF">2023-10-09T23:00:32Z</dcterms:created>
  <dcterms:modified xsi:type="dcterms:W3CDTF">2023-10-10T20:13:37Z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99deea41-824f-4c3c-afd5-7afdfc16eee8_Enabled">
    <vt:lpwstr>true</vt:lpwstr>
  </property>
  <property fmtid="{D5CDD505-2E9C-101B-9397-08002B2CF9AE}" pid="3" name="MSIP_Label_99deea41-824f-4c3c-afd5-7afdfc16eee8_SetDate">
    <vt:lpwstr>2023-10-09T23:06:19Z</vt:lpwstr>
  </property>
  <property fmtid="{D5CDD505-2E9C-101B-9397-08002B2CF9AE}" pid="4" name="MSIP_Label_99deea41-824f-4c3c-afd5-7afdfc16eee8_Method">
    <vt:lpwstr>Standard</vt:lpwstr>
  </property>
  <property fmtid="{D5CDD505-2E9C-101B-9397-08002B2CF9AE}" pid="5" name="MSIP_Label_99deea41-824f-4c3c-afd5-7afdfc16eee8_Name">
    <vt:lpwstr>99deea41-824f-4c3c-afd5-7afdfc16eee8</vt:lpwstr>
  </property>
  <property fmtid="{D5CDD505-2E9C-101B-9397-08002B2CF9AE}" pid="6" name="MSIP_Label_99deea41-824f-4c3c-afd5-7afdfc16eee8_SiteId">
    <vt:lpwstr>3223964c-6e1f-48ba-b705-423351281a8c</vt:lpwstr>
  </property>
  <property fmtid="{D5CDD505-2E9C-101B-9397-08002B2CF9AE}" pid="7" name="MSIP_Label_99deea41-824f-4c3c-afd5-7afdfc16eee8_ActionId">
    <vt:lpwstr>d6de2dd8-39f7-4317-9608-4c32c4b69a20</vt:lpwstr>
  </property>
  <property fmtid="{D5CDD505-2E9C-101B-9397-08002B2CF9AE}" pid="8" name="MSIP_Label_99deea41-824f-4c3c-afd5-7afdfc16eee8_ContentBits">
    <vt:lpwstr>2</vt:lpwstr>
  </property>
  <property fmtid="{D5CDD505-2E9C-101B-9397-08002B2CF9AE}" pid="9" name="ClassificationContentMarkingFooterLocations">
    <vt:lpwstr>Ardósia:8</vt:lpwstr>
  </property>
  <property fmtid="{D5CDD505-2E9C-101B-9397-08002B2CF9AE}" pid="10" name="ClassificationContentMarkingFooterText">
    <vt:lpwstr>Classificação da informação: Uso Interno</vt:lpwstr>
  </property>
</Properties>
</file>